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709A"/>
    <a:srgbClr val="4C6C94"/>
    <a:srgbClr val="B75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60" y="-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1D614-506B-8E4F-B4D2-752BDBA80D1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85897-F44D-534D-B5BD-EA4F3432CD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326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F9BA-EB38-F14C-B98B-7221A1BAF832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2FFBF-1933-4742-9EA3-3F4DE00B8B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92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2FFBF-1933-4742-9EA3-3F4DE00B8B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645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4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77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81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7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76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2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23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25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60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1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6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076E-3962-B346-A983-5BDDDBC867D5}" type="datetimeFigureOut">
              <a:rPr kumimoji="1" lang="ja-JP" altLang="en-US" smtClean="0"/>
              <a:t>2017/6/5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2CD37-D304-A34D-B09B-5278EC7DAC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7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図 132" descr="背景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" y="-11547"/>
            <a:ext cx="7073608" cy="9924126"/>
          </a:xfrm>
          <a:prstGeom prst="rect">
            <a:avLst/>
          </a:prstGeom>
        </p:spPr>
      </p:pic>
      <p:pic>
        <p:nvPicPr>
          <p:cNvPr id="2" name="図 1" descr="タイトル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1" y="250538"/>
            <a:ext cx="6249409" cy="8607153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824338" y="1415873"/>
            <a:ext cx="5209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主催 ： 日本高血圧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協会、日本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高血圧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学会、第</a:t>
            </a:r>
            <a:r>
              <a:rPr lang="en-US" altLang="ja-JP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5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回臨床高血圧フォーラム</a:t>
            </a:r>
            <a:endParaRPr lang="en-US" altLang="ja-JP" sz="1000" dirty="0" smtClean="0">
              <a:latin typeface="A P-OTF 凸版文久見出明 Std EB"/>
              <a:ea typeface="A P-OTF 凸版文久見出明 Std EB"/>
              <a:cs typeface="A P-OTF 凸版文久見出明 Std EB"/>
            </a:endParaRPr>
          </a:p>
          <a:p>
            <a:pPr algn="ctr"/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協賛 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： </a:t>
            </a:r>
            <a:r>
              <a:rPr lang="en-US" altLang="ja-JP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MSD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（株）、オムロンヘルスケア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（株</a:t>
            </a:r>
            <a:r>
              <a:rPr lang="ja-JP" altLang="en-US" sz="1000" dirty="0" smtClean="0">
                <a:latin typeface="A P-OTF 凸版文久見出明 Std EB"/>
                <a:ea typeface="A P-OTF 凸版文久見出明 Std EB"/>
                <a:cs typeface="A P-OTF 凸版文久見出明 Std EB"/>
              </a:rPr>
              <a:t>）、オムロンコーリン（株）</a:t>
            </a:r>
            <a:endParaRPr lang="ja-JP" altLang="en-US" sz="1000" dirty="0">
              <a:latin typeface="A P-OTF 凸版文久見出明 Std EB"/>
              <a:ea typeface="A P-OTF 凸版文久見出明 Std EB"/>
              <a:cs typeface="A P-OTF 凸版文久見出明 Std EB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5132605" y="1749548"/>
            <a:ext cx="400236" cy="932945"/>
            <a:chOff x="5132605" y="1749548"/>
            <a:chExt cx="400236" cy="932945"/>
          </a:xfrm>
        </p:grpSpPr>
        <p:pic>
          <p:nvPicPr>
            <p:cNvPr id="7" name="図 6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2605" y="1749548"/>
              <a:ext cx="400236" cy="932945"/>
            </a:xfrm>
            <a:prstGeom prst="rect">
              <a:avLst/>
            </a:prstGeom>
          </p:spPr>
        </p:pic>
        <p:sp>
          <p:nvSpPr>
            <p:cNvPr id="19" name="正方形/長方形 18"/>
            <p:cNvSpPr/>
            <p:nvPr/>
          </p:nvSpPr>
          <p:spPr>
            <a:xfrm>
              <a:off x="5187715" y="1924720"/>
              <a:ext cx="323165" cy="5668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最優秀賞</a:t>
              </a:r>
            </a:p>
          </p:txBody>
        </p:sp>
      </p:grpSp>
      <p:grpSp>
        <p:nvGrpSpPr>
          <p:cNvPr id="41" name="図形グループ 40"/>
          <p:cNvGrpSpPr/>
          <p:nvPr/>
        </p:nvGrpSpPr>
        <p:grpSpPr>
          <a:xfrm>
            <a:off x="4797514" y="1749548"/>
            <a:ext cx="400236" cy="932945"/>
            <a:chOff x="4732369" y="1749548"/>
            <a:chExt cx="400236" cy="932945"/>
          </a:xfrm>
        </p:grpSpPr>
        <p:pic>
          <p:nvPicPr>
            <p:cNvPr id="10" name="図 9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2369" y="1749548"/>
              <a:ext cx="400236" cy="932945"/>
            </a:xfrm>
            <a:prstGeom prst="rect">
              <a:avLst/>
            </a:prstGeom>
          </p:spPr>
        </p:pic>
        <p:sp>
          <p:nvSpPr>
            <p:cNvPr id="22" name="正方形/長方形 21"/>
            <p:cNvSpPr/>
            <p:nvPr/>
          </p:nvSpPr>
          <p:spPr>
            <a:xfrm>
              <a:off x="4778840" y="1809761"/>
              <a:ext cx="323165" cy="673500"/>
            </a:xfrm>
            <a:prstGeom prst="rect">
              <a:avLst/>
            </a:prstGeom>
          </p:spPr>
          <p:txBody>
            <a:bodyPr vert="eaVert" wrap="none">
              <a:normAutofit/>
            </a:bodyPr>
            <a:lstStyle/>
            <a:p>
              <a:pPr algn="just"/>
              <a:r>
                <a:rPr lang="ja-JP" altLang="en-US" sz="7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日本高血圧学会賞</a:t>
              </a:r>
              <a:endParaRPr lang="ja-JP" altLang="en-US" sz="7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2" name="図形グループ 41"/>
          <p:cNvGrpSpPr/>
          <p:nvPr/>
        </p:nvGrpSpPr>
        <p:grpSpPr>
          <a:xfrm>
            <a:off x="4443720" y="1749548"/>
            <a:ext cx="400236" cy="932945"/>
            <a:chOff x="4351673" y="1749548"/>
            <a:chExt cx="400236" cy="932945"/>
          </a:xfrm>
        </p:grpSpPr>
        <p:pic>
          <p:nvPicPr>
            <p:cNvPr id="11" name="図 10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673" y="1749548"/>
              <a:ext cx="400236" cy="932945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>
              <a:off x="4404104" y="1809305"/>
              <a:ext cx="323165" cy="79765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審査員特別賞</a:t>
              </a:r>
              <a:endParaRPr lang="ja-JP" altLang="en-US" sz="9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4039176" y="1749548"/>
            <a:ext cx="400236" cy="932945"/>
            <a:chOff x="3888168" y="1749548"/>
            <a:chExt cx="400236" cy="932945"/>
          </a:xfrm>
        </p:grpSpPr>
        <p:pic>
          <p:nvPicPr>
            <p:cNvPr id="8" name="図 7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8168" y="1749548"/>
              <a:ext cx="400236" cy="932945"/>
            </a:xfrm>
            <a:prstGeom prst="rect">
              <a:avLst/>
            </a:prstGeom>
          </p:spPr>
        </p:pic>
        <p:sp>
          <p:nvSpPr>
            <p:cNvPr id="24" name="正方形/長方形 23"/>
            <p:cNvSpPr/>
            <p:nvPr/>
          </p:nvSpPr>
          <p:spPr>
            <a:xfrm>
              <a:off x="3939168" y="1982428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優秀賞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4" name="図形グループ 43"/>
          <p:cNvGrpSpPr/>
          <p:nvPr/>
        </p:nvGrpSpPr>
        <p:grpSpPr>
          <a:xfrm>
            <a:off x="2374128" y="1749548"/>
            <a:ext cx="400236" cy="932945"/>
            <a:chOff x="2133614" y="1749548"/>
            <a:chExt cx="400236" cy="932945"/>
          </a:xfrm>
        </p:grpSpPr>
        <p:pic>
          <p:nvPicPr>
            <p:cNvPr id="12" name="図 11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14" y="1749548"/>
              <a:ext cx="400236" cy="932945"/>
            </a:xfrm>
            <a:prstGeom prst="rect">
              <a:avLst/>
            </a:prstGeom>
          </p:spPr>
        </p:pic>
        <p:sp>
          <p:nvSpPr>
            <p:cNvPr id="27" name="正方形/長方形 26"/>
            <p:cNvSpPr/>
            <p:nvPr/>
          </p:nvSpPr>
          <p:spPr>
            <a:xfrm>
              <a:off x="2182769" y="1982428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入　選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7" name="図形グループ 46"/>
          <p:cNvGrpSpPr/>
          <p:nvPr/>
        </p:nvGrpSpPr>
        <p:grpSpPr>
          <a:xfrm>
            <a:off x="4727269" y="5722051"/>
            <a:ext cx="400236" cy="932945"/>
            <a:chOff x="4727269" y="5722051"/>
            <a:chExt cx="400236" cy="932945"/>
          </a:xfrm>
        </p:grpSpPr>
        <p:pic>
          <p:nvPicPr>
            <p:cNvPr id="15" name="図 14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69" y="5722051"/>
              <a:ext cx="400236" cy="932945"/>
            </a:xfrm>
            <a:prstGeom prst="rect">
              <a:avLst/>
            </a:prstGeom>
          </p:spPr>
        </p:pic>
        <p:sp>
          <p:nvSpPr>
            <p:cNvPr id="29" name="正方形/長方形 28"/>
            <p:cNvSpPr/>
            <p:nvPr/>
          </p:nvSpPr>
          <p:spPr>
            <a:xfrm>
              <a:off x="4778840" y="5790887"/>
              <a:ext cx="323165" cy="673500"/>
            </a:xfrm>
            <a:prstGeom prst="rect">
              <a:avLst/>
            </a:prstGeom>
          </p:spPr>
          <p:txBody>
            <a:bodyPr vert="eaVert" wrap="none">
              <a:normAutofit/>
            </a:bodyPr>
            <a:lstStyle/>
            <a:p>
              <a:pPr algn="just"/>
              <a:r>
                <a:rPr lang="ja-JP" altLang="en-US" sz="700" dirty="0" smtClean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日本高血圧協会賞</a:t>
              </a:r>
              <a:endParaRPr lang="ja-JP" altLang="en-US" sz="700" dirty="0">
                <a:solidFill>
                  <a:schemeClr val="bg1"/>
                </a:solidFill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4044455" y="5722051"/>
            <a:ext cx="400236" cy="932945"/>
            <a:chOff x="3883068" y="5722051"/>
            <a:chExt cx="400236" cy="932945"/>
          </a:xfrm>
        </p:grpSpPr>
        <p:pic>
          <p:nvPicPr>
            <p:cNvPr id="14" name="図 13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068" y="5722051"/>
              <a:ext cx="400236" cy="932945"/>
            </a:xfrm>
            <a:prstGeom prst="rect">
              <a:avLst/>
            </a:prstGeom>
          </p:spPr>
        </p:pic>
        <p:sp>
          <p:nvSpPr>
            <p:cNvPr id="31" name="正方形/長方形 30"/>
            <p:cNvSpPr/>
            <p:nvPr/>
          </p:nvSpPr>
          <p:spPr>
            <a:xfrm>
              <a:off x="3939168" y="5963554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優秀賞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2275952" y="5722051"/>
            <a:ext cx="400236" cy="932945"/>
            <a:chOff x="2460034" y="5722051"/>
            <a:chExt cx="400236" cy="932945"/>
          </a:xfrm>
        </p:grpSpPr>
        <p:pic>
          <p:nvPicPr>
            <p:cNvPr id="17" name="図 16" descr="パーツ-0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034" y="5722051"/>
              <a:ext cx="400236" cy="932945"/>
            </a:xfrm>
            <a:prstGeom prst="rect">
              <a:avLst/>
            </a:prstGeom>
          </p:spPr>
        </p:pic>
        <p:sp>
          <p:nvSpPr>
            <p:cNvPr id="32" name="正方形/長方形 31"/>
            <p:cNvSpPr/>
            <p:nvPr/>
          </p:nvSpPr>
          <p:spPr>
            <a:xfrm>
              <a:off x="2511034" y="5963554"/>
              <a:ext cx="323165" cy="451406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 smtClean="0">
                  <a:latin typeface="FOT-スーラ Pro M"/>
                  <a:ea typeface="FOT-スーラ Pro M"/>
                  <a:cs typeface="FOT-スーラ Pro M"/>
                </a:rPr>
                <a:t>入　選</a:t>
              </a:r>
              <a:endParaRPr lang="ja-JP" altLang="en-US" sz="900" dirty="0">
                <a:latin typeface="FOT-スーラ Pro M"/>
                <a:ea typeface="FOT-スーラ Pro M"/>
                <a:cs typeface="FOT-スーラ Pro M"/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5127505" y="5722051"/>
            <a:ext cx="400236" cy="932945"/>
            <a:chOff x="5127505" y="5722051"/>
            <a:chExt cx="400236" cy="932945"/>
          </a:xfrm>
        </p:grpSpPr>
        <p:pic>
          <p:nvPicPr>
            <p:cNvPr id="13" name="図 12" descr="パーツ-0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505" y="5722051"/>
              <a:ext cx="400236" cy="932945"/>
            </a:xfrm>
            <a:prstGeom prst="rect">
              <a:avLst/>
            </a:prstGeom>
          </p:spPr>
        </p:pic>
        <p:sp>
          <p:nvSpPr>
            <p:cNvPr id="33" name="正方形/長方形 32"/>
            <p:cNvSpPr/>
            <p:nvPr/>
          </p:nvSpPr>
          <p:spPr>
            <a:xfrm>
              <a:off x="5187715" y="5902931"/>
              <a:ext cx="323165" cy="56682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just"/>
              <a:r>
                <a:rPr lang="ja-JP" altLang="en-US" sz="900" dirty="0">
                  <a:solidFill>
                    <a:schemeClr val="bg1"/>
                  </a:solidFill>
                  <a:latin typeface="FOT-スーラ Pro M"/>
                  <a:ea typeface="FOT-スーラ Pro M"/>
                  <a:cs typeface="FOT-スーラ Pro M"/>
                </a:rPr>
                <a:t>最優秀賞</a:t>
              </a: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5174027" y="2641693"/>
            <a:ext cx="353943" cy="18578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>
                <a:solidFill>
                  <a:srgbClr val="B75047"/>
                </a:solidFill>
                <a:latin typeface="ＭＳ Ｐゴシック"/>
                <a:cs typeface="ＭＳ Ｐゴシック"/>
              </a:rPr>
              <a:t>薄味も   工夫次第で   五つ星</a:t>
            </a:r>
            <a:endParaRPr lang="ja-JP" altLang="en-US" sz="11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824619" y="2641693"/>
            <a:ext cx="353943" cy="2009925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r>
              <a:rPr lang="ja-JP" altLang="en-US" sz="1100" dirty="0">
                <a:solidFill>
                  <a:srgbClr val="B75047"/>
                </a:solidFill>
                <a:latin typeface="ＭＳ Ｐゴシック"/>
                <a:cs typeface="ＭＳ Ｐゴシック"/>
              </a:rPr>
              <a:t>朝晩と　血圧測る　ルーティーン</a:t>
            </a:r>
            <a:endParaRPr lang="ja-JP" altLang="en-US" sz="11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475203" y="2641693"/>
            <a:ext cx="353943" cy="202876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100" dirty="0">
                <a:solidFill>
                  <a:srgbClr val="B75047"/>
                </a:solidFill>
                <a:latin typeface="ＭＳ Ｐゴシック"/>
                <a:cs typeface="ＭＳ Ｐゴシック"/>
              </a:rPr>
              <a:t>うす味の　人生だって　乙なもの</a:t>
            </a:r>
            <a:endParaRPr lang="ja-JP" altLang="en-US" sz="1100" dirty="0">
              <a:solidFill>
                <a:srgbClr val="B7504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4079401" y="2641693"/>
            <a:ext cx="323165" cy="159590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携帯はスマホじゃなくて飲み薬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760763" y="2641693"/>
            <a:ext cx="323165" cy="22194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「し」の字だけ　小文字になった　さしすせそ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3442125" y="2641693"/>
            <a:ext cx="323165" cy="146450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猫までも血圧計を覗きおり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123487" y="2641693"/>
            <a:ext cx="323165" cy="182763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塩分の　ミニマリストを　目指したい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2804849" y="2641693"/>
            <a:ext cx="323165" cy="163692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「はかったの」我等夫婦の合言葉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409047" y="2641693"/>
            <a:ext cx="323165" cy="172574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塩舐める　力士気遣う　うちの孫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2090409" y="2641693"/>
            <a:ext cx="323165" cy="182628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塩減らし　会話を増やす　晩ごはん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771771" y="2641693"/>
            <a:ext cx="323165" cy="164404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謙信は　知っていたのか　塩は敵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1453133" y="2641693"/>
            <a:ext cx="323165" cy="202876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ja-JP" sz="900" dirty="0">
                <a:latin typeface="ＭＳ Ｐゴシック"/>
                <a:cs typeface="ＭＳ Ｐゴシック"/>
              </a:rPr>
              <a:t>｢</a:t>
            </a:r>
            <a:r>
              <a:rPr lang="ja-JP" altLang="en-US" sz="900" dirty="0">
                <a:latin typeface="ＭＳ Ｐゴシック"/>
                <a:cs typeface="ＭＳ Ｐゴシック"/>
              </a:rPr>
              <a:t>たかいたかい</a:t>
            </a:r>
            <a:r>
              <a:rPr lang="en-US" altLang="ja-JP" sz="900" dirty="0">
                <a:latin typeface="ＭＳ Ｐゴシック"/>
                <a:cs typeface="ＭＳ Ｐゴシック"/>
              </a:rPr>
              <a:t>｣</a:t>
            </a:r>
            <a:r>
              <a:rPr lang="ja-JP" altLang="en-US" sz="900" dirty="0">
                <a:latin typeface="ＭＳ Ｐゴシック"/>
                <a:cs typeface="ＭＳ Ｐゴシック"/>
              </a:rPr>
              <a:t>今では息子に　指摘され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134495" y="2641693"/>
            <a:ext cx="323165" cy="140038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血圧と 二人三脚 して長寿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815857" y="2641693"/>
            <a:ext cx="323165" cy="191334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高血圧　しょうゆは遠く　なりにけり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179076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日高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理</a:t>
            </a:r>
            <a:r>
              <a:rPr lang="ja-JP" altLang="en-US" sz="900" dirty="0">
                <a:latin typeface="ＭＳ Ｐゴシック"/>
                <a:cs typeface="ＭＳ Ｐゴシック"/>
              </a:rPr>
              <a:t>恵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841819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明田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直</a:t>
            </a:r>
            <a:r>
              <a:rPr lang="ja-JP" altLang="en-US" sz="900" dirty="0">
                <a:latin typeface="ＭＳ Ｐゴシック"/>
                <a:cs typeface="ＭＳ Ｐゴシック"/>
              </a:rPr>
              <a:t>哉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4486454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奥屋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平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079140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山口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正暁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3760629" y="4855238"/>
            <a:ext cx="323165" cy="58916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田中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俊一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437464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久保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克彦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123487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井上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沙織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2804849" y="4855238"/>
            <a:ext cx="323165" cy="57789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白井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まや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409047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岡山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保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090409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南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和男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767244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藤木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光夫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1453133" y="4855238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田所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涼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1129968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山田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美里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806803" y="4855238"/>
            <a:ext cx="323165" cy="66941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新免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ヒロキ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5164984" y="6613585"/>
            <a:ext cx="338554" cy="190673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1000" dirty="0">
                <a:solidFill>
                  <a:srgbClr val="4E709A"/>
                </a:solidFill>
                <a:latin typeface="ＭＳ Ｐゴシック"/>
                <a:cs typeface="ＭＳ Ｐゴシック"/>
              </a:rPr>
              <a:t>血圧は　私が変える　私を変える</a:t>
            </a:r>
            <a:endParaRPr lang="ja-JP" altLang="en-US" sz="1000" dirty="0">
              <a:solidFill>
                <a:srgbClr val="4E709A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4782514" y="6613585"/>
            <a:ext cx="353943" cy="1944903"/>
          </a:xfrm>
          <a:prstGeom prst="rect">
            <a:avLst/>
          </a:prstGeom>
        </p:spPr>
        <p:txBody>
          <a:bodyPr vert="eaVert" wrap="none" anchor="ctr">
            <a:spAutoFit/>
          </a:bodyPr>
          <a:lstStyle/>
          <a:p>
            <a:r>
              <a:rPr lang="ja-JP" altLang="en-US" sz="1100" dirty="0">
                <a:solidFill>
                  <a:srgbClr val="4E709A"/>
                </a:solidFill>
                <a:latin typeface="ＭＳ Ｐゴシック"/>
                <a:cs typeface="ＭＳ Ｐゴシック"/>
              </a:rPr>
              <a:t>健康へ　先ず血圧がナビをする</a:t>
            </a:r>
            <a:endParaRPr lang="ja-JP" altLang="en-US" sz="1100" dirty="0">
              <a:solidFill>
                <a:srgbClr val="4E709A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4079140" y="6613585"/>
            <a:ext cx="323165" cy="18107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友として　そばに寄り添う　血圧計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3727453" y="6613585"/>
            <a:ext cx="323165" cy="161032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減塩と減量の敵「ちょっとだけ」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3375766" y="6613585"/>
            <a:ext cx="323165" cy="103504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我、減塩戦線に立つ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1" name="正方形/長方形 110"/>
          <p:cNvSpPr/>
          <p:nvPr/>
        </p:nvSpPr>
        <p:spPr>
          <a:xfrm>
            <a:off x="3024079" y="6613585"/>
            <a:ext cx="323165" cy="161839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あなたです　血圧守る　管理人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2320705" y="6613585"/>
            <a:ext cx="323165" cy="185513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食事には　塩つけないで　気をつける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3" name="正方形/長方形 112"/>
          <p:cNvSpPr/>
          <p:nvPr/>
        </p:nvSpPr>
        <p:spPr>
          <a:xfrm>
            <a:off x="1969018" y="6613585"/>
            <a:ext cx="323165" cy="190052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高血圧は静かにあなたの不意を突く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1617331" y="6613585"/>
            <a:ext cx="323165" cy="209633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「おはよう」と「おやすみ」のそばに血圧計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265644" y="6613585"/>
            <a:ext cx="323165" cy="154144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怖いのは　高血圧への　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無関心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913957" y="6613585"/>
            <a:ext cx="323165" cy="183640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高血圧　「減塩してる？」が　合言葉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585353" y="6613585"/>
            <a:ext cx="300082" cy="212977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750" dirty="0">
                <a:latin typeface="ＭＳ Ｐゴシック"/>
                <a:cs typeface="ＭＳ Ｐゴシック"/>
              </a:rPr>
              <a:t>５・１７（濃いな）　そうだ、高血圧の日だ、減塩だ</a:t>
            </a:r>
            <a:r>
              <a:rPr lang="ja-JP" altLang="en-US" sz="750" dirty="0" smtClean="0">
                <a:latin typeface="ＭＳ Ｐゴシック"/>
                <a:cs typeface="ＭＳ Ｐゴシック"/>
              </a:rPr>
              <a:t>！</a:t>
            </a:r>
            <a:endParaRPr lang="ja-JP" altLang="en-US" sz="75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169944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改発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利佳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4781523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原口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朝光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4082990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上嶋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重延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3726585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小園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奏</a:t>
            </a:r>
            <a:r>
              <a:rPr lang="ja-JP" altLang="en-US" sz="900" dirty="0">
                <a:latin typeface="ＭＳ Ｐゴシック"/>
                <a:cs typeface="ＭＳ Ｐゴシック"/>
              </a:rPr>
              <a:t>美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375766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高瀬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正由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5" name="正方形/長方形 124"/>
          <p:cNvSpPr/>
          <p:nvPr/>
        </p:nvSpPr>
        <p:spPr>
          <a:xfrm>
            <a:off x="3022780" y="8827130"/>
            <a:ext cx="323165" cy="79204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浦部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ひさとし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2333149" y="8827130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南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和男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7" name="正方形/長方形 126"/>
          <p:cNvSpPr/>
          <p:nvPr/>
        </p:nvSpPr>
        <p:spPr>
          <a:xfrm>
            <a:off x="1972031" y="8827130"/>
            <a:ext cx="323165" cy="47705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野上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卓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1617331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山本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桂子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1265644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小林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秀夫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913957" y="8827130"/>
            <a:ext cx="323165" cy="70788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小原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佐</a:t>
            </a:r>
            <a:r>
              <a:rPr lang="ja-JP" altLang="en-US" sz="900" dirty="0">
                <a:latin typeface="ＭＳ Ｐゴシック"/>
                <a:cs typeface="ＭＳ Ｐゴシック"/>
              </a:rPr>
              <a:t>輝子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560179" y="8827130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高野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信夫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497219" y="2641693"/>
            <a:ext cx="323165" cy="155732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>
                <a:latin typeface="ＭＳ Ｐゴシック"/>
                <a:cs typeface="ＭＳ Ｐゴシック"/>
              </a:rPr>
              <a:t>いい汗を　かいて血管　若返る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501173" y="4855238"/>
            <a:ext cx="323165" cy="59247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ja-JP" altLang="en-US" sz="900" dirty="0" smtClean="0">
                <a:latin typeface="ＭＳ Ｐゴシック"/>
                <a:cs typeface="ＭＳ Ｐゴシック"/>
              </a:rPr>
              <a:t>内藤</a:t>
            </a:r>
            <a:r>
              <a:rPr lang="en-US" altLang="ja-JP" sz="900" dirty="0" smtClean="0">
                <a:latin typeface="ＭＳ Ｐゴシック"/>
                <a:cs typeface="ＭＳ Ｐゴシック"/>
              </a:rPr>
              <a:t> </a:t>
            </a:r>
            <a:r>
              <a:rPr lang="ja-JP" altLang="en-US" sz="900" dirty="0" smtClean="0">
                <a:latin typeface="ＭＳ Ｐゴシック"/>
                <a:cs typeface="ＭＳ Ｐゴシック"/>
              </a:rPr>
              <a:t>保</a:t>
            </a:r>
            <a:r>
              <a:rPr lang="ja-JP" altLang="en-US" sz="900" dirty="0">
                <a:latin typeface="ＭＳ Ｐゴシック"/>
                <a:cs typeface="ＭＳ Ｐゴシック"/>
              </a:rPr>
              <a:t>幸</a:t>
            </a:r>
            <a:endParaRPr lang="ja-JP" altLang="en-US" sz="9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324263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235</Words>
  <Application>Microsoft Office PowerPoint</Application>
  <PresentationFormat>A4 210 x 297 mm</PresentationFormat>
  <Paragraphs>66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15</cp:revision>
  <dcterms:created xsi:type="dcterms:W3CDTF">2017-05-31T07:58:01Z</dcterms:created>
  <dcterms:modified xsi:type="dcterms:W3CDTF">2017-06-05T00:12:29Z</dcterms:modified>
</cp:coreProperties>
</file>